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56" r:id="rId2"/>
    <p:sldId id="261" r:id="rId3"/>
    <p:sldId id="270" r:id="rId4"/>
    <p:sldId id="258" r:id="rId5"/>
    <p:sldId id="259" r:id="rId6"/>
    <p:sldId id="269" r:id="rId7"/>
    <p:sldId id="262" r:id="rId8"/>
    <p:sldId id="260" r:id="rId9"/>
    <p:sldId id="291" r:id="rId10"/>
    <p:sldId id="292" r:id="rId11"/>
    <p:sldId id="297" r:id="rId12"/>
    <p:sldId id="263" r:id="rId13"/>
    <p:sldId id="265" r:id="rId14"/>
    <p:sldId id="264" r:id="rId15"/>
    <p:sldId id="266" r:id="rId16"/>
    <p:sldId id="276" r:id="rId17"/>
    <p:sldId id="277" r:id="rId18"/>
    <p:sldId id="278" r:id="rId19"/>
    <p:sldId id="279" r:id="rId20"/>
    <p:sldId id="293" r:id="rId21"/>
    <p:sldId id="281" r:id="rId22"/>
    <p:sldId id="294" r:id="rId23"/>
    <p:sldId id="282" r:id="rId24"/>
    <p:sldId id="295" r:id="rId25"/>
    <p:sldId id="296" r:id="rId26"/>
    <p:sldId id="280" r:id="rId27"/>
    <p:sldId id="284" r:id="rId28"/>
    <p:sldId id="285" r:id="rId29"/>
    <p:sldId id="286" r:id="rId30"/>
    <p:sldId id="287" r:id="rId31"/>
    <p:sldId id="288" r:id="rId32"/>
    <p:sldId id="289" r:id="rId33"/>
    <p:sldId id="29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304"/>
  </p:normalViewPr>
  <p:slideViewPr>
    <p:cSldViewPr snapToGrid="0" snapToObjects="1">
      <p:cViewPr varScale="1">
        <p:scale>
          <a:sx n="70" d="100"/>
          <a:sy n="70" d="100"/>
        </p:scale>
        <p:origin x="151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CBD576-AA02-3D4E-9B6D-A0AAB54478E4}" type="datetimeFigureOut">
              <a:rPr lang="en-US" smtClean="0"/>
              <a:t>4/29/17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392297-A363-6041-8886-DBE01EE95495}" type="slidenum">
              <a:rPr lang="en-US" smtClean="0"/>
              <a:t>‹#›</a:t>
            </a:fld>
            <a:endParaRPr lang="en-US"/>
          </a:p>
        </p:txBody>
      </p:sp>
    </p:spTree>
    <p:extLst>
      <p:ext uri="{BB962C8B-B14F-4D97-AF65-F5344CB8AC3E}">
        <p14:creationId xmlns:p14="http://schemas.microsoft.com/office/powerpoint/2010/main" val="629488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 Who in this room makes their living as a professional</a:t>
            </a:r>
            <a:r>
              <a:rPr lang="en-US" baseline="0" dirty="0" smtClean="0"/>
              <a:t> programmer or system </a:t>
            </a:r>
            <a:r>
              <a:rPr lang="en-US" baseline="0" dirty="0" err="1" smtClean="0"/>
              <a:t>adinistrator</a:t>
            </a:r>
            <a:r>
              <a:rPr lang="en-US" baseline="0" dirty="0" smtClean="0"/>
              <a:t> – 8 hours per day?   How many people have good-paying jobs where you never touch or use technology?</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a:t>
            </a:fld>
            <a:endParaRPr lang="en-US"/>
          </a:p>
        </p:txBody>
      </p:sp>
    </p:spTree>
    <p:extLst>
      <p:ext uri="{BB962C8B-B14F-4D97-AF65-F5344CB8AC3E}">
        <p14:creationId xmlns:p14="http://schemas.microsoft.com/office/powerpoint/2010/main" val="169986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the mistake far</a:t>
            </a:r>
            <a:r>
              <a:rPr lang="en-US" baseline="0" dirty="0" smtClean="0"/>
              <a:t> too often to equate computational thinking with “Introduction to Computer Science”.  In high school we would call this “AP Computer Science”.  Should we just force everyone to take AP Computer Science to solve this 21</a:t>
            </a:r>
            <a:r>
              <a:rPr lang="en-US" baseline="30000" dirty="0" smtClean="0"/>
              <a:t>st</a:t>
            </a:r>
            <a:r>
              <a:rPr lang="en-US" baseline="0" dirty="0" smtClean="0"/>
              <a:t> century problem?</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4</a:t>
            </a:fld>
            <a:endParaRPr lang="en-US"/>
          </a:p>
        </p:txBody>
      </p:sp>
    </p:spTree>
    <p:extLst>
      <p:ext uri="{BB962C8B-B14F-4D97-AF65-F5344CB8AC3E}">
        <p14:creationId xmlns:p14="http://schemas.microsoft.com/office/powerpoint/2010/main" val="397648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propose</a:t>
            </a:r>
            <a:r>
              <a:rPr lang="en-US" baseline="0" dirty="0" smtClean="0"/>
              <a:t> something different...  Something that is essential to be a “free” (as in freedom) citizen.  Being skilled and informed is essential to being a free citizen.</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8</a:t>
            </a:fld>
            <a:endParaRPr lang="en-US"/>
          </a:p>
        </p:txBody>
      </p:sp>
    </p:spTree>
    <p:extLst>
      <p:ext uri="{BB962C8B-B14F-4D97-AF65-F5344CB8AC3E}">
        <p14:creationId xmlns:p14="http://schemas.microsoft.com/office/powerpoint/2010/main" val="2735413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 if we want to educated the world – we must use MOOCs as a breeder reactor to for,</a:t>
            </a:r>
            <a:r>
              <a:rPr lang="en-US" baseline="0" dirty="0" smtClean="0"/>
              <a:t> train, and support</a:t>
            </a:r>
            <a:r>
              <a:rPr lang="en-US" dirty="0" smtClean="0"/>
              <a:t> new teachers.</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25</a:t>
            </a:fld>
            <a:endParaRPr lang="en-US" dirty="0"/>
          </a:p>
        </p:txBody>
      </p:sp>
    </p:spTree>
    <p:extLst>
      <p:ext uri="{BB962C8B-B14F-4D97-AF65-F5344CB8AC3E}">
        <p14:creationId xmlns:p14="http://schemas.microsoft.com/office/powerpoint/2010/main" val="389468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Taught about why, and what.  It is finally time to teach “how”.</a:t>
            </a:r>
            <a:endParaRPr lang="en-US" dirty="0"/>
          </a:p>
        </p:txBody>
      </p:sp>
      <p:sp>
        <p:nvSpPr>
          <p:cNvPr id="4" name="Slide Number Placeholder 3"/>
          <p:cNvSpPr>
            <a:spLocks noGrp="1"/>
          </p:cNvSpPr>
          <p:nvPr>
            <p:ph type="sldNum" sz="quarter" idx="10"/>
          </p:nvPr>
        </p:nvSpPr>
        <p:spPr/>
        <p:txBody>
          <a:bodyPr/>
          <a:lstStyle/>
          <a:p>
            <a:fld id="{37392297-A363-6041-8886-DBE01EE95495}" type="slidenum">
              <a:rPr lang="en-US" smtClean="0"/>
              <a:t>27</a:t>
            </a:fld>
            <a:endParaRPr lang="en-US"/>
          </a:p>
        </p:txBody>
      </p:sp>
    </p:spTree>
    <p:extLst>
      <p:ext uri="{BB962C8B-B14F-4D97-AF65-F5344CB8AC3E}">
        <p14:creationId xmlns:p14="http://schemas.microsoft.com/office/powerpoint/2010/main" val="228840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77255-DF07-DF4B-85AE-0512DCC64346}" type="datetimeFigureOut">
              <a:rPr lang="en-US" smtClean="0"/>
              <a:t>4/29/17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77255-DF07-DF4B-85AE-0512DCC64346}" type="datetimeFigureOut">
              <a:rPr lang="en-US" smtClean="0"/>
              <a:t>4/29/17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77255-DF07-DF4B-85AE-0512DCC64346}" type="datetimeFigureOut">
              <a:rPr lang="en-US" smtClean="0"/>
              <a:t>4/29/17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77255-DF07-DF4B-85AE-0512DCC64346}" type="datetimeFigureOut">
              <a:rPr lang="en-US" smtClean="0"/>
              <a:t>4/29/17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77255-DF07-DF4B-85AE-0512DCC64346}" type="datetimeFigureOut">
              <a:rPr lang="en-US" smtClean="0"/>
              <a:t>4/29/17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89A1-5A30-4D48-861E-AC8BE445AA5C}"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77255-DF07-DF4B-85AE-0512DCC64346}" type="datetimeFigureOut">
              <a:rPr lang="en-US" smtClean="0"/>
              <a:t>4/29/17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89A1-5A30-4D48-861E-AC8BE445AA5C}"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 Id="rId3" Type="http://schemas.openxmlformats.org/officeDocument/2006/relationships/image" Target="../media/image3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 like to teach the world to think Computationally</a:t>
            </a:r>
            <a:endParaRPr lang="en-US" dirty="0"/>
          </a:p>
        </p:txBody>
      </p:sp>
      <p:sp>
        <p:nvSpPr>
          <p:cNvPr id="3" name="Subtitle 2"/>
          <p:cNvSpPr>
            <a:spLocks noGrp="1"/>
          </p:cNvSpPr>
          <p:nvPr>
            <p:ph type="subTitle" idx="1"/>
          </p:nvPr>
        </p:nvSpPr>
        <p:spPr/>
        <p:txBody>
          <a:bodyPr/>
          <a:lstStyle/>
          <a:p>
            <a:r>
              <a:rPr lang="en-US" dirty="0" smtClean="0"/>
              <a:t>Charles Severance</a:t>
            </a:r>
          </a:p>
          <a:p>
            <a:r>
              <a:rPr lang="en-US" dirty="0" smtClean="0"/>
              <a:t>University of Michigan</a:t>
            </a:r>
          </a:p>
          <a:p>
            <a:r>
              <a:rPr lang="en-US" dirty="0" smtClean="0"/>
              <a:t>School of Information</a:t>
            </a:r>
          </a:p>
        </p:txBody>
      </p:sp>
    </p:spTree>
    <p:extLst>
      <p:ext uri="{BB962C8B-B14F-4D97-AF65-F5344CB8AC3E}">
        <p14:creationId xmlns:p14="http://schemas.microsoft.com/office/powerpoint/2010/main" val="364723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412" y="6285171"/>
            <a:ext cx="8493388" cy="307777"/>
          </a:xfrm>
          <a:prstGeom prst="rect">
            <a:avLst/>
          </a:prstGeom>
        </p:spPr>
        <p:txBody>
          <a:bodyPr wrap="square">
            <a:spAutoFit/>
          </a:bodyPr>
          <a:lstStyle/>
          <a:p>
            <a:r>
              <a:rPr lang="en-US" sz="1400" dirty="0"/>
              <a:t>http://</a:t>
            </a:r>
            <a:r>
              <a:rPr lang="en-US" sz="1400" dirty="0" err="1"/>
              <a:t>economix.blogs.nytimes.com</a:t>
            </a:r>
            <a:r>
              <a:rPr lang="en-US" sz="1400" dirty="0"/>
              <a:t>/2013/11/15/women-gain-in-some-stem-fields-but-not-computer-</a:t>
            </a:r>
            <a:r>
              <a:rPr lang="en-US" sz="1400" dirty="0" smtClean="0"/>
              <a:t>science</a:t>
            </a:r>
            <a:endParaRPr lang="en-US" sz="1400" dirty="0"/>
          </a:p>
        </p:txBody>
      </p:sp>
      <p:pic>
        <p:nvPicPr>
          <p:cNvPr id="5" name="Picture 4"/>
          <p:cNvPicPr>
            <a:picLocks noChangeAspect="1"/>
          </p:cNvPicPr>
          <p:nvPr/>
        </p:nvPicPr>
        <p:blipFill>
          <a:blip r:embed="rId2"/>
          <a:stretch>
            <a:fillRect/>
          </a:stretch>
        </p:blipFill>
        <p:spPr>
          <a:xfrm>
            <a:off x="798262" y="542403"/>
            <a:ext cx="7522985" cy="5093688"/>
          </a:xfrm>
          <a:prstGeom prst="rect">
            <a:avLst/>
          </a:prstGeom>
        </p:spPr>
      </p:pic>
    </p:spTree>
    <p:extLst>
      <p:ext uri="{BB962C8B-B14F-4D97-AF65-F5344CB8AC3E}">
        <p14:creationId xmlns:p14="http://schemas.microsoft.com/office/powerpoint/2010/main" val="154292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08" y="275378"/>
            <a:ext cx="5726546" cy="4277235"/>
          </a:xfrm>
          <a:prstGeom prst="rect">
            <a:avLst/>
          </a:prstGeom>
        </p:spPr>
      </p:pic>
      <p:pic>
        <p:nvPicPr>
          <p:cNvPr id="2" name="Picture 1" descr="BookCoverPreviewFro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17" y="1149187"/>
            <a:ext cx="3817076" cy="5491232"/>
          </a:xfrm>
          <a:prstGeom prst="rect">
            <a:avLst/>
          </a:prstGeom>
        </p:spPr>
      </p:pic>
      <p:sp>
        <p:nvSpPr>
          <p:cNvPr id="4" name="TextBox 3"/>
          <p:cNvSpPr txBox="1"/>
          <p:nvPr/>
        </p:nvSpPr>
        <p:spPr>
          <a:xfrm>
            <a:off x="508000" y="5193037"/>
            <a:ext cx="4276306" cy="523220"/>
          </a:xfrm>
          <a:prstGeom prst="rect">
            <a:avLst/>
          </a:prstGeom>
          <a:noFill/>
        </p:spPr>
        <p:txBody>
          <a:bodyPr wrap="none" rtlCol="0">
            <a:spAutoFit/>
          </a:bodyPr>
          <a:lstStyle/>
          <a:p>
            <a:r>
              <a:rPr lang="en-US" sz="2800" dirty="0" smtClean="0">
                <a:solidFill>
                  <a:srgbClr val="FFFF00"/>
                </a:solidFill>
              </a:rPr>
              <a:t>SI502 – Network Computing</a:t>
            </a:r>
            <a:endParaRPr lang="en-US" sz="2800" dirty="0">
              <a:solidFill>
                <a:srgbClr val="FFFF00"/>
              </a:solidFill>
            </a:endParaRPr>
          </a:p>
        </p:txBody>
      </p:sp>
    </p:spTree>
    <p:extLst>
      <p:ext uri="{BB962C8B-B14F-4D97-AF65-F5344CB8AC3E}">
        <p14:creationId xmlns:p14="http://schemas.microsoft.com/office/powerpoint/2010/main" val="3007030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22300"/>
            <a:ext cx="9144000" cy="5609167"/>
          </a:xfrm>
          <a:prstGeom prst="rect">
            <a:avLst/>
          </a:prstGeom>
        </p:spPr>
      </p:pic>
      <p:sp>
        <p:nvSpPr>
          <p:cNvPr id="5" name="Oval Callout 4"/>
          <p:cNvSpPr/>
          <p:nvPr/>
        </p:nvSpPr>
        <p:spPr>
          <a:xfrm>
            <a:off x="5356289" y="483201"/>
            <a:ext cx="1918877" cy="1118265"/>
          </a:xfrm>
          <a:prstGeom prst="wedgeEllipseCallout">
            <a:avLst>
              <a:gd name="adj1" fmla="val -66172"/>
              <a:gd name="adj2" fmla="val 886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NEXT?</a:t>
            </a:r>
            <a:endParaRPr lang="en-US" sz="2800" dirty="0"/>
          </a:p>
        </p:txBody>
      </p:sp>
      <p:pic>
        <p:nvPicPr>
          <p:cNvPr id="6" name="Picture 5"/>
          <p:cNvPicPr>
            <a:picLocks noChangeAspect="1"/>
          </p:cNvPicPr>
          <p:nvPr/>
        </p:nvPicPr>
        <p:blipFill>
          <a:blip r:embed="rId3"/>
          <a:stretch>
            <a:fillRect/>
          </a:stretch>
        </p:blipFill>
        <p:spPr>
          <a:xfrm>
            <a:off x="407385" y="4237567"/>
            <a:ext cx="2006600" cy="1993900"/>
          </a:xfrm>
          <a:prstGeom prst="rect">
            <a:avLst/>
          </a:prstGeom>
        </p:spPr>
      </p:pic>
    </p:spTree>
    <p:extLst>
      <p:ext uri="{BB962C8B-B14F-4D97-AF65-F5344CB8AC3E}">
        <p14:creationId xmlns:p14="http://schemas.microsoft.com/office/powerpoint/2010/main" val="4287623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5134" y="1130300"/>
            <a:ext cx="5194300" cy="4597400"/>
          </a:xfrm>
          <a:prstGeom prst="rect">
            <a:avLst/>
          </a:prstGeom>
        </p:spPr>
      </p:pic>
      <p:sp>
        <p:nvSpPr>
          <p:cNvPr id="5" name="TextBox 4"/>
          <p:cNvSpPr txBox="1"/>
          <p:nvPr/>
        </p:nvSpPr>
        <p:spPr>
          <a:xfrm>
            <a:off x="2194773" y="6350639"/>
            <a:ext cx="4968027"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=y39D4529FM4</a:t>
            </a:r>
          </a:p>
        </p:txBody>
      </p:sp>
      <p:sp>
        <p:nvSpPr>
          <p:cNvPr id="6" name="Oval Callout 5"/>
          <p:cNvSpPr/>
          <p:nvPr/>
        </p:nvSpPr>
        <p:spPr>
          <a:xfrm>
            <a:off x="5356289" y="483201"/>
            <a:ext cx="3492632" cy="1918997"/>
          </a:xfrm>
          <a:prstGeom prst="wedgeEllipseCallout">
            <a:avLst>
              <a:gd name="adj1" fmla="val -41782"/>
              <a:gd name="adj2" fmla="val 5530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WHAT DO YOU</a:t>
            </a:r>
            <a:br>
              <a:rPr lang="en-US" sz="2800" dirty="0" smtClean="0"/>
            </a:br>
            <a:r>
              <a:rPr lang="en-US" sz="2800" dirty="0" smtClean="0"/>
              <a:t>WANT ME TO DO NEXT?</a:t>
            </a:r>
            <a:endParaRPr lang="en-US" sz="2800" dirty="0"/>
          </a:p>
        </p:txBody>
      </p:sp>
    </p:spTree>
    <p:extLst>
      <p:ext uri="{BB962C8B-B14F-4D97-AF65-F5344CB8AC3E}">
        <p14:creationId xmlns:p14="http://schemas.microsoft.com/office/powerpoint/2010/main" val="16642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3000"/>
                                        <p:tgtEl>
                                          <p:spTgt spid="6"/>
                                        </p:tgtEl>
                                        <p:attrNameLst>
                                          <p:attrName>ppt_w</p:attrName>
                                        </p:attrNameLst>
                                      </p:cBhvr>
                                      <p:tavLst>
                                        <p:tav tm="0">
                                          <p:val>
                                            <p:strVal val="ppt_w"/>
                                          </p:val>
                                        </p:tav>
                                        <p:tav tm="100000">
                                          <p:val>
                                            <p:fltVal val="0"/>
                                          </p:val>
                                        </p:tav>
                                      </p:tavLst>
                                    </p:anim>
                                    <p:anim calcmode="lin" valueType="num">
                                      <p:cBhvr>
                                        <p:cTn id="7" dur="3000"/>
                                        <p:tgtEl>
                                          <p:spTgt spid="6"/>
                                        </p:tgtEl>
                                        <p:attrNameLst>
                                          <p:attrName>ppt_h</p:attrName>
                                        </p:attrNameLst>
                                      </p:cBhvr>
                                      <p:tavLst>
                                        <p:tav tm="0">
                                          <p:val>
                                            <p:strVal val="ppt_h"/>
                                          </p:val>
                                        </p:tav>
                                        <p:tav tm="100000">
                                          <p:val>
                                            <p:fltVal val="0"/>
                                          </p:val>
                                        </p:tav>
                                      </p:tavLst>
                                    </p:anim>
                                    <p:anim calcmode="lin" valueType="num">
                                      <p:cBhvr>
                                        <p:cTn id="8" dur="3000"/>
                                        <p:tgtEl>
                                          <p:spTgt spid="6"/>
                                        </p:tgtEl>
                                        <p:attrNameLst>
                                          <p:attrName>style.rotation</p:attrName>
                                        </p:attrNameLst>
                                      </p:cBhvr>
                                      <p:tavLst>
                                        <p:tav tm="0">
                                          <p:val>
                                            <p:fltVal val="0"/>
                                          </p:val>
                                        </p:tav>
                                        <p:tav tm="100000">
                                          <p:val>
                                            <p:fltVal val="90"/>
                                          </p:val>
                                        </p:tav>
                                      </p:tavLst>
                                    </p:anim>
                                    <p:animEffect transition="out" filter="fade">
                                      <p:cBhvr>
                                        <p:cTn id="9" dur="3000"/>
                                        <p:tgtEl>
                                          <p:spTgt spid="6"/>
                                        </p:tgtEl>
                                      </p:cBhvr>
                                    </p:animEffect>
                                    <p:set>
                                      <p:cBhvr>
                                        <p:cTn id="10"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730227"/>
            <a:ext cx="3794700" cy="1143000"/>
          </a:xfrm>
        </p:spPr>
        <p:txBody>
          <a:bodyPr>
            <a:normAutofit fontScale="90000"/>
          </a:bodyPr>
          <a:lstStyle/>
          <a:p>
            <a:r>
              <a:rPr lang="en-US" dirty="0" smtClean="0">
                <a:solidFill>
                  <a:srgbClr val="FF6600"/>
                </a:solidFill>
              </a:rPr>
              <a:t>Programs for Humans</a:t>
            </a:r>
            <a:endParaRPr lang="en-US" dirty="0">
              <a:solidFill>
                <a:srgbClr val="FF6600"/>
              </a:solidFill>
            </a:endParaRPr>
          </a:p>
        </p:txBody>
      </p:sp>
      <p:pic>
        <p:nvPicPr>
          <p:cNvPr id="4" name="Picture 3"/>
          <p:cNvPicPr>
            <a:picLocks noChangeAspect="1"/>
          </p:cNvPicPr>
          <p:nvPr/>
        </p:nvPicPr>
        <p:blipFill>
          <a:blip r:embed="rId2"/>
          <a:stretch>
            <a:fillRect/>
          </a:stretch>
        </p:blipFill>
        <p:spPr>
          <a:xfrm>
            <a:off x="5464459" y="2566633"/>
            <a:ext cx="2916269" cy="2113511"/>
          </a:xfrm>
          <a:prstGeom prst="rect">
            <a:avLst/>
          </a:prstGeom>
        </p:spPr>
      </p:pic>
      <p:sp>
        <p:nvSpPr>
          <p:cNvPr id="5" name="TextBox 4"/>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t>ham to back of head</a:t>
            </a:r>
          </a:p>
          <a:p>
            <a:r>
              <a:rPr lang="en-US" sz="2400" dirty="0" smtClean="0"/>
              <a:t>	Left </a:t>
            </a:r>
            <a:r>
              <a:rPr lang="en-US" sz="2400" dirty="0"/>
              <a:t>hand to right hit</a:t>
            </a:r>
          </a:p>
          <a:p>
            <a:r>
              <a:rPr lang="en-US" sz="2400" dirty="0" smtClean="0"/>
              <a:t>	Right </a:t>
            </a:r>
            <a:r>
              <a:rPr lang="en-US" sz="2400" dirty="0"/>
              <a:t>hand to left 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spTree>
    <p:extLst>
      <p:ext uri="{BB962C8B-B14F-4D97-AF65-F5344CB8AC3E}">
        <p14:creationId xmlns:p14="http://schemas.microsoft.com/office/powerpoint/2010/main" val="279015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6611" y="407314"/>
            <a:ext cx="3794700" cy="1465913"/>
          </a:xfrm>
        </p:spPr>
        <p:txBody>
          <a:bodyPr>
            <a:normAutofit fontScale="90000"/>
          </a:bodyPr>
          <a:lstStyle/>
          <a:p>
            <a:r>
              <a:rPr lang="en-US" dirty="0" smtClean="0">
                <a:solidFill>
                  <a:srgbClr val="FF0000"/>
                </a:solidFill>
              </a:rPr>
              <a:t>Errors</a:t>
            </a:r>
            <a:r>
              <a:rPr lang="en-US" dirty="0" smtClean="0">
                <a:solidFill>
                  <a:srgbClr val="FF6600"/>
                </a:solidFill>
              </a:rPr>
              <a:t> in Programs for Humans</a:t>
            </a:r>
            <a:endParaRPr lang="en-US" dirty="0">
              <a:solidFill>
                <a:srgbClr val="FF6600"/>
              </a:solidFill>
            </a:endParaRPr>
          </a:p>
        </p:txBody>
      </p:sp>
      <p:sp>
        <p:nvSpPr>
          <p:cNvPr id="6" name="TextBox 5"/>
          <p:cNvSpPr txBox="1"/>
          <p:nvPr/>
        </p:nvSpPr>
        <p:spPr>
          <a:xfrm>
            <a:off x="427951" y="407314"/>
            <a:ext cx="4043595" cy="6001642"/>
          </a:xfrm>
          <a:prstGeom prst="rect">
            <a:avLst/>
          </a:prstGeom>
          <a:noFill/>
        </p:spPr>
        <p:txBody>
          <a:bodyPr wrap="none" rtlCol="0">
            <a:spAutoFit/>
          </a:bodyPr>
          <a:lstStyle/>
          <a:p>
            <a:r>
              <a:rPr lang="en-US" sz="2400" dirty="0"/>
              <a:t>while music is playing:</a:t>
            </a:r>
          </a:p>
          <a:p>
            <a:r>
              <a:rPr lang="en-US" sz="2400" dirty="0" smtClean="0"/>
              <a:t>	Left </a:t>
            </a:r>
            <a:r>
              <a:rPr lang="en-US" sz="2400" dirty="0"/>
              <a:t>hand out and up</a:t>
            </a:r>
          </a:p>
          <a:p>
            <a:r>
              <a:rPr lang="en-US" sz="2400" dirty="0" smtClean="0"/>
              <a:t>	Right </a:t>
            </a:r>
            <a:r>
              <a:rPr lang="en-US" sz="2400" dirty="0"/>
              <a:t>hand out and up</a:t>
            </a:r>
          </a:p>
          <a:p>
            <a:r>
              <a:rPr lang="en-US" sz="2400" dirty="0" smtClean="0"/>
              <a:t>	Flip </a:t>
            </a:r>
            <a:r>
              <a:rPr lang="en-US" sz="2400" dirty="0"/>
              <a:t>Left hand</a:t>
            </a:r>
          </a:p>
          <a:p>
            <a:r>
              <a:rPr lang="en-US" sz="2400" dirty="0" smtClean="0"/>
              <a:t>	Flip </a:t>
            </a:r>
            <a:r>
              <a:rPr lang="en-US" sz="2400" dirty="0"/>
              <a:t>Right hand</a:t>
            </a:r>
          </a:p>
          <a:p>
            <a:r>
              <a:rPr lang="en-US" sz="2400" dirty="0" smtClean="0"/>
              <a:t>	Left </a:t>
            </a:r>
            <a:r>
              <a:rPr lang="en-US" sz="2400" dirty="0"/>
              <a:t>hand to right shoulder</a:t>
            </a:r>
          </a:p>
          <a:p>
            <a:r>
              <a:rPr lang="en-US" sz="2400" dirty="0" smtClean="0"/>
              <a:t>	Right </a:t>
            </a:r>
            <a:r>
              <a:rPr lang="en-US" sz="2400" dirty="0"/>
              <a:t>hand to left shoulder</a:t>
            </a:r>
          </a:p>
          <a:p>
            <a:r>
              <a:rPr lang="en-US" sz="2400" dirty="0" smtClean="0"/>
              <a:t>	Left </a:t>
            </a:r>
            <a:r>
              <a:rPr lang="en-US" sz="2400" dirty="0"/>
              <a:t>hand to back of head</a:t>
            </a:r>
          </a:p>
          <a:p>
            <a:r>
              <a:rPr lang="en-US" sz="2400" dirty="0" smtClean="0"/>
              <a:t>	Right </a:t>
            </a:r>
            <a:r>
              <a:rPr lang="en-US" sz="2400" dirty="0">
                <a:solidFill>
                  <a:srgbClr val="FF0000"/>
                </a:solidFill>
              </a:rPr>
              <a:t>ham</a:t>
            </a:r>
            <a:r>
              <a:rPr lang="en-US" sz="2400" dirty="0">
                <a:solidFill>
                  <a:srgbClr val="3366FF"/>
                </a:solidFill>
              </a:rPr>
              <a:t> </a:t>
            </a:r>
            <a:r>
              <a:rPr lang="en-US" sz="2400" dirty="0"/>
              <a:t>to back of head</a:t>
            </a:r>
          </a:p>
          <a:p>
            <a:r>
              <a:rPr lang="en-US" sz="2400" dirty="0" smtClean="0"/>
              <a:t>	Left </a:t>
            </a:r>
            <a:r>
              <a:rPr lang="en-US" sz="2400" dirty="0"/>
              <a:t>hand to right </a:t>
            </a:r>
            <a:r>
              <a:rPr lang="en-US" sz="2400" dirty="0">
                <a:solidFill>
                  <a:srgbClr val="FF0000"/>
                </a:solidFill>
              </a:rPr>
              <a:t>hit</a:t>
            </a:r>
          </a:p>
          <a:p>
            <a:r>
              <a:rPr lang="en-US" sz="2400" dirty="0" smtClean="0"/>
              <a:t>	Right </a:t>
            </a:r>
            <a:r>
              <a:rPr lang="en-US" sz="2400" dirty="0"/>
              <a:t>hand to left </a:t>
            </a:r>
            <a:r>
              <a:rPr lang="en-US" sz="2400" dirty="0">
                <a:solidFill>
                  <a:srgbClr val="FF0000"/>
                </a:solidFill>
              </a:rPr>
              <a:t>hit</a:t>
            </a:r>
          </a:p>
          <a:p>
            <a:r>
              <a:rPr lang="en-US" sz="2400" dirty="0" smtClean="0"/>
              <a:t>	Left </a:t>
            </a:r>
            <a:r>
              <a:rPr lang="en-US" sz="2400" dirty="0"/>
              <a:t>hand on left bottom</a:t>
            </a:r>
          </a:p>
          <a:p>
            <a:r>
              <a:rPr lang="en-US" sz="2400" dirty="0" smtClean="0"/>
              <a:t>	Right </a:t>
            </a:r>
            <a:r>
              <a:rPr lang="en-US" sz="2400" dirty="0"/>
              <a:t>hand on right bottom</a:t>
            </a:r>
          </a:p>
          <a:p>
            <a:r>
              <a:rPr lang="en-US" sz="2400" dirty="0" smtClean="0"/>
              <a:t>	Wiggle</a:t>
            </a:r>
            <a:endParaRPr lang="en-US" sz="2400" dirty="0"/>
          </a:p>
          <a:p>
            <a:r>
              <a:rPr lang="en-US" sz="2400" dirty="0" smtClean="0"/>
              <a:t>	Wiggle</a:t>
            </a:r>
            <a:endParaRPr lang="en-US" sz="2400" dirty="0"/>
          </a:p>
          <a:p>
            <a:r>
              <a:rPr lang="en-US" sz="2400" dirty="0" smtClean="0"/>
              <a:t>	Jump</a:t>
            </a:r>
            <a:endParaRPr lang="en-US" sz="2400" dirty="0"/>
          </a:p>
        </p:txBody>
      </p:sp>
      <p:pic>
        <p:nvPicPr>
          <p:cNvPr id="7" name="Picture 6"/>
          <p:cNvPicPr>
            <a:picLocks noChangeAspect="1"/>
          </p:cNvPicPr>
          <p:nvPr/>
        </p:nvPicPr>
        <p:blipFill>
          <a:blip r:embed="rId2"/>
          <a:stretch>
            <a:fillRect/>
          </a:stretch>
        </p:blipFill>
        <p:spPr>
          <a:xfrm>
            <a:off x="5464459" y="2566633"/>
            <a:ext cx="2916269" cy="2113511"/>
          </a:xfrm>
          <a:prstGeom prst="rect">
            <a:avLst/>
          </a:prstGeom>
        </p:spPr>
      </p:pic>
      <p:sp>
        <p:nvSpPr>
          <p:cNvPr id="8" name="TextBox 7"/>
          <p:cNvSpPr txBox="1"/>
          <p:nvPr/>
        </p:nvSpPr>
        <p:spPr>
          <a:xfrm>
            <a:off x="4269198" y="6085790"/>
            <a:ext cx="4874802" cy="646331"/>
          </a:xfrm>
          <a:prstGeom prst="rect">
            <a:avLst/>
          </a:prstGeom>
          <a:noFill/>
        </p:spPr>
        <p:txBody>
          <a:bodyPr wrap="none" rtlCol="0">
            <a:spAutoFit/>
          </a:bodyPr>
          <a:lstStyle/>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=vlzwuFkn88U</a:t>
            </a:r>
          </a:p>
          <a:p>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=sN62PAKoBfE</a:t>
            </a:r>
          </a:p>
        </p:txBody>
      </p:sp>
    </p:spTree>
    <p:extLst>
      <p:ext uri="{BB962C8B-B14F-4D97-AF65-F5344CB8AC3E}">
        <p14:creationId xmlns:p14="http://schemas.microsoft.com/office/powerpoint/2010/main" val="4067154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Computationally.</a:t>
            </a:r>
            <a:endParaRPr lang="en-US" sz="5400" dirty="0"/>
          </a:p>
        </p:txBody>
      </p:sp>
    </p:spTree>
    <p:extLst>
      <p:ext uri="{BB962C8B-B14F-4D97-AF65-F5344CB8AC3E}">
        <p14:creationId xmlns:p14="http://schemas.microsoft.com/office/powerpoint/2010/main" val="3585929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19100"/>
            <a:ext cx="9144000" cy="6009680"/>
          </a:xfrm>
          <a:prstGeom prst="rect">
            <a:avLst/>
          </a:prstGeom>
        </p:spPr>
      </p:pic>
    </p:spTree>
    <p:extLst>
      <p:ext uri="{BB962C8B-B14F-4D97-AF65-F5344CB8AC3E}">
        <p14:creationId xmlns:p14="http://schemas.microsoft.com/office/powerpoint/2010/main" val="434576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17558" y="4324177"/>
            <a:ext cx="4224290" cy="2416363"/>
          </a:xfrm>
          <a:prstGeom prst="rect">
            <a:avLst/>
          </a:prstGeom>
        </p:spPr>
      </p:pic>
      <p:pic>
        <p:nvPicPr>
          <p:cNvPr id="6" name="Picture 5"/>
          <p:cNvPicPr>
            <a:picLocks noChangeAspect="1"/>
          </p:cNvPicPr>
          <p:nvPr/>
        </p:nvPicPr>
        <p:blipFill>
          <a:blip r:embed="rId3"/>
          <a:stretch>
            <a:fillRect/>
          </a:stretch>
        </p:blipFill>
        <p:spPr>
          <a:xfrm>
            <a:off x="622799" y="4369164"/>
            <a:ext cx="2842223" cy="2385182"/>
          </a:xfrm>
          <a:prstGeom prst="rect">
            <a:avLst/>
          </a:prstGeom>
        </p:spPr>
      </p:pic>
      <p:pic>
        <p:nvPicPr>
          <p:cNvPr id="7" name="Picture 6" descr="IHTS_Bletchley.png"/>
          <p:cNvPicPr>
            <a:picLocks noChangeAspect="1"/>
          </p:cNvPicPr>
          <p:nvPr/>
        </p:nvPicPr>
        <p:blipFill rotWithShape="1">
          <a:blip r:embed="rId4">
            <a:extLst>
              <a:ext uri="{28A0092B-C50C-407E-A947-70E740481C1C}">
                <a14:useLocalDpi xmlns:a14="http://schemas.microsoft.com/office/drawing/2010/main" val="0"/>
              </a:ext>
            </a:extLst>
          </a:blip>
          <a:srcRect t="6791" b="4228"/>
          <a:stretch/>
        </p:blipFill>
        <p:spPr>
          <a:xfrm>
            <a:off x="0" y="635064"/>
            <a:ext cx="9144000" cy="3354794"/>
          </a:xfrm>
          <a:prstGeom prst="rect">
            <a:avLst/>
          </a:prstGeom>
        </p:spPr>
      </p:pic>
    </p:spTree>
    <p:extLst>
      <p:ext uri="{BB962C8B-B14F-4D97-AF65-F5344CB8AC3E}">
        <p14:creationId xmlns:p14="http://schemas.microsoft.com/office/powerpoint/2010/main" val="1230750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HTS_IPAdd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8250"/>
            <a:ext cx="9440745" cy="3515591"/>
          </a:xfrm>
          <a:prstGeom prst="rect">
            <a:avLst/>
          </a:prstGeom>
        </p:spPr>
      </p:pic>
    </p:spTree>
    <p:extLst>
      <p:ext uri="{BB962C8B-B14F-4D97-AF65-F5344CB8AC3E}">
        <p14:creationId xmlns:p14="http://schemas.microsoft.com/office/powerpoint/2010/main" val="1453310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57200" y="1491020"/>
            <a:ext cx="1323628" cy="4100304"/>
          </a:xfrm>
          <a:prstGeom prst="roundRect">
            <a:avLst/>
          </a:prstGeom>
          <a:solidFill>
            <a:schemeClr val="accent6">
              <a:lumMod val="75000"/>
            </a:schemeClr>
          </a:solidFill>
          <a:ln w="5715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a:p>
            <a:pPr algn="ctr"/>
            <a:endParaRPr lang="en-US" sz="2800" dirty="0"/>
          </a:p>
          <a:p>
            <a:pPr algn="ctr"/>
            <a:r>
              <a:rPr lang="en-US" sz="2800" dirty="0" smtClean="0"/>
              <a:t>P</a:t>
            </a:r>
          </a:p>
          <a:p>
            <a:pPr algn="ctr"/>
            <a:r>
              <a:rPr lang="en-US" sz="2800" dirty="0" smtClean="0"/>
              <a:t>R</a:t>
            </a:r>
          </a:p>
          <a:p>
            <a:pPr algn="ctr"/>
            <a:r>
              <a:rPr lang="en-US" sz="2800" dirty="0" smtClean="0"/>
              <a:t>O</a:t>
            </a:r>
          </a:p>
          <a:p>
            <a:pPr algn="ctr"/>
            <a:r>
              <a:rPr lang="en-US" sz="2800" dirty="0"/>
              <a:t>S</a:t>
            </a:r>
          </a:p>
        </p:txBody>
      </p:sp>
      <p:sp>
        <p:nvSpPr>
          <p:cNvPr id="8" name="Rounded Rectangle 7"/>
          <p:cNvSpPr/>
          <p:nvPr/>
        </p:nvSpPr>
        <p:spPr>
          <a:xfrm>
            <a:off x="7363172" y="1491020"/>
            <a:ext cx="1323628" cy="4100304"/>
          </a:xfrm>
          <a:prstGeom prst="roundRect">
            <a:avLst/>
          </a:prstGeom>
          <a:solidFill>
            <a:schemeClr val="accent3">
              <a:lumMod val="75000"/>
            </a:schemeClr>
          </a:solidFill>
          <a:ln w="57150" cmpd="sng">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a:t>
            </a:r>
          </a:p>
          <a:p>
            <a:pPr algn="ctr"/>
            <a:r>
              <a:rPr lang="en-US" sz="2800" dirty="0" smtClean="0"/>
              <a:t>O</a:t>
            </a:r>
          </a:p>
          <a:p>
            <a:pPr algn="ctr"/>
            <a:r>
              <a:rPr lang="en-US" sz="2800" dirty="0" smtClean="0"/>
              <a:t>N</a:t>
            </a:r>
          </a:p>
          <a:p>
            <a:pPr algn="ctr"/>
            <a:endParaRPr lang="en-US" sz="2800" dirty="0" smtClean="0"/>
          </a:p>
          <a:p>
            <a:pPr algn="ctr"/>
            <a:r>
              <a:rPr lang="en-US" sz="2800" dirty="0" smtClean="0"/>
              <a:t>T</a:t>
            </a:r>
            <a:br>
              <a:rPr lang="en-US" sz="2800" dirty="0" smtClean="0"/>
            </a:br>
            <a:r>
              <a:rPr lang="en-US" sz="2800" dirty="0" smtClean="0"/>
              <a:t>E</a:t>
            </a:r>
            <a:br>
              <a:rPr lang="en-US" sz="2800" dirty="0" smtClean="0"/>
            </a:br>
            <a:r>
              <a:rPr lang="en-US" sz="2800" dirty="0" smtClean="0"/>
              <a:t>C</a:t>
            </a:r>
            <a:br>
              <a:rPr lang="en-US" sz="2800" dirty="0" smtClean="0"/>
            </a:br>
            <a:r>
              <a:rPr lang="en-US" sz="2800" dirty="0" smtClean="0"/>
              <a:t>H</a:t>
            </a:r>
          </a:p>
        </p:txBody>
      </p:sp>
      <p:sp>
        <p:nvSpPr>
          <p:cNvPr id="9" name="Rounded Rectangle 8"/>
          <p:cNvSpPr/>
          <p:nvPr/>
        </p:nvSpPr>
        <p:spPr>
          <a:xfrm>
            <a:off x="2393966" y="1491020"/>
            <a:ext cx="4467054" cy="4100304"/>
          </a:xfrm>
          <a:prstGeom prst="roundRect">
            <a:avLst/>
          </a:prstGeom>
          <a:ln w="57150" cmpd="sng">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rgbClr val="FFFF00"/>
                </a:solidFill>
              </a:rPr>
              <a:t>EVERYONE</a:t>
            </a:r>
          </a:p>
          <a:p>
            <a:pPr algn="ctr"/>
            <a:r>
              <a:rPr lang="en-US" sz="4400" dirty="0" smtClean="0">
                <a:solidFill>
                  <a:srgbClr val="FFFF00"/>
                </a:solidFill>
              </a:rPr>
              <a:t>ELSE</a:t>
            </a:r>
          </a:p>
        </p:txBody>
      </p:sp>
    </p:spTree>
    <p:extLst>
      <p:ext uri="{BB962C8B-B14F-4D97-AF65-F5344CB8AC3E}">
        <p14:creationId xmlns:p14="http://schemas.microsoft.com/office/powerpoint/2010/main" val="312334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HTS_Has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74" y="1508250"/>
            <a:ext cx="8858548" cy="3515591"/>
          </a:xfrm>
          <a:prstGeom prst="rect">
            <a:avLst/>
          </a:prstGeom>
        </p:spPr>
      </p:pic>
    </p:spTree>
    <p:extLst>
      <p:ext uri="{BB962C8B-B14F-4D97-AF65-F5344CB8AC3E}">
        <p14:creationId xmlns:p14="http://schemas.microsoft.com/office/powerpoint/2010/main" val="113552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13714"/>
            <a:ext cx="9144000" cy="4200115"/>
          </a:xfrm>
          <a:prstGeom prst="rect">
            <a:avLst/>
          </a:prstGeom>
        </p:spPr>
      </p:pic>
      <p:sp>
        <p:nvSpPr>
          <p:cNvPr id="5" name="TextBox 4"/>
          <p:cNvSpPr txBox="1"/>
          <p:nvPr/>
        </p:nvSpPr>
        <p:spPr>
          <a:xfrm>
            <a:off x="648829" y="6221196"/>
            <a:ext cx="8021472" cy="369332"/>
          </a:xfrm>
          <a:prstGeom prst="rect">
            <a:avLst/>
          </a:prstGeom>
          <a:noFill/>
        </p:spPr>
        <p:txBody>
          <a:bodyPr wrap="none" rtlCol="0">
            <a:spAutoFit/>
          </a:bodyPr>
          <a:lstStyle/>
          <a:p>
            <a:pPr algn="ctr"/>
            <a:r>
              <a:rPr lang="en-US" dirty="0">
                <a:solidFill>
                  <a:srgbClr val="FFFF00"/>
                </a:solidFill>
              </a:rPr>
              <a:t>http://</a:t>
            </a:r>
            <a:r>
              <a:rPr lang="en-US" dirty="0" err="1">
                <a:solidFill>
                  <a:srgbClr val="FFFF00"/>
                </a:solidFill>
              </a:rPr>
              <a:t>www.dr-chuck.com</a:t>
            </a:r>
            <a:r>
              <a:rPr lang="en-US" dirty="0">
                <a:solidFill>
                  <a:srgbClr val="FFFF00"/>
                </a:solidFill>
              </a:rPr>
              <a:t>/</a:t>
            </a:r>
            <a:r>
              <a:rPr lang="en-US" dirty="0" err="1">
                <a:solidFill>
                  <a:srgbClr val="FFFF00"/>
                </a:solidFill>
              </a:rPr>
              <a:t>coursera</a:t>
            </a:r>
            <a:r>
              <a:rPr lang="en-US" dirty="0">
                <a:solidFill>
                  <a:srgbClr val="FFFF00"/>
                </a:solidFill>
              </a:rPr>
              <a:t>/</a:t>
            </a:r>
            <a:r>
              <a:rPr lang="en-US" dirty="0" err="1">
                <a:solidFill>
                  <a:srgbClr val="FFFF00"/>
                </a:solidFill>
              </a:rPr>
              <a:t>insidetheinternet</a:t>
            </a:r>
            <a:r>
              <a:rPr lang="en-US" dirty="0">
                <a:solidFill>
                  <a:srgbClr val="FFFF00"/>
                </a:solidFill>
              </a:rPr>
              <a:t>/2012-001/maps/</a:t>
            </a:r>
            <a:r>
              <a:rPr lang="en-US" dirty="0" err="1">
                <a:solidFill>
                  <a:srgbClr val="FFFF00"/>
                </a:solidFill>
              </a:rPr>
              <a:t>where.html</a:t>
            </a:r>
            <a:endParaRPr lang="en-US" dirty="0">
              <a:solidFill>
                <a:srgbClr val="FFFF00"/>
              </a:solidFill>
            </a:endParaRPr>
          </a:p>
        </p:txBody>
      </p:sp>
      <p:sp>
        <p:nvSpPr>
          <p:cNvPr id="6" name="TextBox 5"/>
          <p:cNvSpPr txBox="1"/>
          <p:nvPr/>
        </p:nvSpPr>
        <p:spPr>
          <a:xfrm>
            <a:off x="414145" y="4906228"/>
            <a:ext cx="916612" cy="369332"/>
          </a:xfrm>
          <a:prstGeom prst="rect">
            <a:avLst/>
          </a:prstGeom>
          <a:noFill/>
        </p:spPr>
        <p:txBody>
          <a:bodyPr wrap="none" rtlCol="0">
            <a:spAutoFit/>
          </a:bodyPr>
          <a:lstStyle/>
          <a:p>
            <a:r>
              <a:rPr lang="en-US" dirty="0" smtClean="0">
                <a:solidFill>
                  <a:srgbClr val="800000"/>
                </a:solidFill>
              </a:rPr>
              <a:t>N=4701</a:t>
            </a:r>
            <a:endParaRPr lang="en-US" dirty="0">
              <a:solidFill>
                <a:srgbClr val="800000"/>
              </a:solidFill>
            </a:endParaRPr>
          </a:p>
        </p:txBody>
      </p:sp>
    </p:spTree>
    <p:extLst>
      <p:ext uri="{BB962C8B-B14F-4D97-AF65-F5344CB8AC3E}">
        <p14:creationId xmlns:p14="http://schemas.microsoft.com/office/powerpoint/2010/main" val="22136602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05" y="551947"/>
            <a:ext cx="8175878" cy="5461686"/>
          </a:xfrm>
          <a:prstGeom prst="rect">
            <a:avLst/>
          </a:prstGeom>
        </p:spPr>
      </p:pic>
    </p:spTree>
    <p:extLst>
      <p:ext uri="{BB962C8B-B14F-4D97-AF65-F5344CB8AC3E}">
        <p14:creationId xmlns:p14="http://schemas.microsoft.com/office/powerpoint/2010/main" val="195622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115" b="1115"/>
          <a:stretch>
            <a:fillRect/>
          </a:stretch>
        </p:blipFill>
        <p:spPr>
          <a:xfrm>
            <a:off x="1" y="786926"/>
            <a:ext cx="9156116" cy="5035511"/>
          </a:xfrm>
        </p:spPr>
      </p:pic>
    </p:spTree>
    <p:extLst>
      <p:ext uri="{BB962C8B-B14F-4D97-AF65-F5344CB8AC3E}">
        <p14:creationId xmlns:p14="http://schemas.microsoft.com/office/powerpoint/2010/main" val="2778809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4032" y="578826"/>
            <a:ext cx="1968500" cy="1993900"/>
          </a:xfrm>
          <a:prstGeom prst="rect">
            <a:avLst/>
          </a:prstGeom>
        </p:spPr>
      </p:pic>
      <p:pic>
        <p:nvPicPr>
          <p:cNvPr id="6" name="Picture 5"/>
          <p:cNvPicPr>
            <a:picLocks noChangeAspect="1"/>
          </p:cNvPicPr>
          <p:nvPr/>
        </p:nvPicPr>
        <p:blipFill>
          <a:blip r:embed="rId3"/>
          <a:stretch>
            <a:fillRect/>
          </a:stretch>
        </p:blipFill>
        <p:spPr>
          <a:xfrm>
            <a:off x="6260893" y="354095"/>
            <a:ext cx="2324100" cy="2260600"/>
          </a:xfrm>
          <a:prstGeom prst="rect">
            <a:avLst/>
          </a:prstGeom>
        </p:spPr>
      </p:pic>
      <p:pic>
        <p:nvPicPr>
          <p:cNvPr id="7" name="Picture 6"/>
          <p:cNvPicPr>
            <a:picLocks noChangeAspect="1"/>
          </p:cNvPicPr>
          <p:nvPr/>
        </p:nvPicPr>
        <p:blipFill>
          <a:blip r:embed="rId4"/>
          <a:stretch>
            <a:fillRect/>
          </a:stretch>
        </p:blipFill>
        <p:spPr>
          <a:xfrm>
            <a:off x="3503523" y="3684029"/>
            <a:ext cx="2260600" cy="2286000"/>
          </a:xfrm>
          <a:prstGeom prst="rect">
            <a:avLst/>
          </a:prstGeom>
        </p:spPr>
      </p:pic>
      <p:pic>
        <p:nvPicPr>
          <p:cNvPr id="8" name="Picture 7"/>
          <p:cNvPicPr>
            <a:picLocks noChangeAspect="1"/>
          </p:cNvPicPr>
          <p:nvPr/>
        </p:nvPicPr>
        <p:blipFill>
          <a:blip r:embed="rId5"/>
          <a:stretch>
            <a:fillRect/>
          </a:stretch>
        </p:blipFill>
        <p:spPr>
          <a:xfrm>
            <a:off x="314032" y="3684029"/>
            <a:ext cx="2476500" cy="2247900"/>
          </a:xfrm>
          <a:prstGeom prst="rect">
            <a:avLst/>
          </a:prstGeom>
        </p:spPr>
      </p:pic>
      <p:pic>
        <p:nvPicPr>
          <p:cNvPr id="9" name="Picture 8"/>
          <p:cNvPicPr>
            <a:picLocks noChangeAspect="1"/>
          </p:cNvPicPr>
          <p:nvPr/>
        </p:nvPicPr>
        <p:blipFill>
          <a:blip r:embed="rId6"/>
          <a:stretch>
            <a:fillRect/>
          </a:stretch>
        </p:blipFill>
        <p:spPr>
          <a:xfrm>
            <a:off x="2705100" y="578826"/>
            <a:ext cx="3059023" cy="2035869"/>
          </a:xfrm>
          <a:prstGeom prst="rect">
            <a:avLst/>
          </a:prstGeom>
        </p:spPr>
      </p:pic>
      <p:pic>
        <p:nvPicPr>
          <p:cNvPr id="10" name="Picture 9"/>
          <p:cNvPicPr>
            <a:picLocks noChangeAspect="1"/>
          </p:cNvPicPr>
          <p:nvPr/>
        </p:nvPicPr>
        <p:blipFill rotWithShape="1">
          <a:blip r:embed="rId7"/>
          <a:srcRect t="11648"/>
          <a:stretch/>
        </p:blipFill>
        <p:spPr>
          <a:xfrm>
            <a:off x="6432743" y="3426520"/>
            <a:ext cx="2027383" cy="2686842"/>
          </a:xfrm>
          <a:prstGeom prst="rect">
            <a:avLst/>
          </a:prstGeom>
        </p:spPr>
      </p:pic>
      <p:sp>
        <p:nvSpPr>
          <p:cNvPr id="12" name="TextBox 11"/>
          <p:cNvSpPr txBox="1"/>
          <p:nvPr/>
        </p:nvSpPr>
        <p:spPr>
          <a:xfrm>
            <a:off x="515611" y="2739121"/>
            <a:ext cx="1668546" cy="461665"/>
          </a:xfrm>
          <a:prstGeom prst="rect">
            <a:avLst/>
          </a:prstGeom>
          <a:noFill/>
        </p:spPr>
        <p:txBody>
          <a:bodyPr wrap="none" rtlCol="0">
            <a:spAutoFit/>
          </a:bodyPr>
          <a:lstStyle/>
          <a:p>
            <a:pPr algn="ctr"/>
            <a:r>
              <a:rPr lang="en-US" sz="2400" dirty="0" smtClean="0">
                <a:solidFill>
                  <a:srgbClr val="FF00FF"/>
                </a:solidFill>
              </a:rPr>
              <a:t>Megan (UK)</a:t>
            </a:r>
            <a:endParaRPr lang="en-US" sz="2400" dirty="0">
              <a:solidFill>
                <a:srgbClr val="FF00FF"/>
              </a:solidFill>
            </a:endParaRPr>
          </a:p>
        </p:txBody>
      </p:sp>
      <p:sp>
        <p:nvSpPr>
          <p:cNvPr id="13" name="TextBox 12"/>
          <p:cNvSpPr txBox="1"/>
          <p:nvPr/>
        </p:nvSpPr>
        <p:spPr>
          <a:xfrm>
            <a:off x="3571226" y="2739121"/>
            <a:ext cx="1533142" cy="461665"/>
          </a:xfrm>
          <a:prstGeom prst="rect">
            <a:avLst/>
          </a:prstGeom>
          <a:noFill/>
        </p:spPr>
        <p:txBody>
          <a:bodyPr wrap="none" rtlCol="0">
            <a:spAutoFit/>
          </a:bodyPr>
          <a:lstStyle/>
          <a:p>
            <a:pPr algn="ctr"/>
            <a:r>
              <a:rPr lang="en-US" sz="2400" dirty="0" smtClean="0">
                <a:solidFill>
                  <a:srgbClr val="FF00FF"/>
                </a:solidFill>
              </a:rPr>
              <a:t>Karen (NC)</a:t>
            </a:r>
            <a:endParaRPr lang="en-US" sz="2400" dirty="0">
              <a:solidFill>
                <a:srgbClr val="FF00FF"/>
              </a:solidFill>
            </a:endParaRPr>
          </a:p>
        </p:txBody>
      </p:sp>
      <p:sp>
        <p:nvSpPr>
          <p:cNvPr id="14" name="TextBox 13"/>
          <p:cNvSpPr txBox="1"/>
          <p:nvPr/>
        </p:nvSpPr>
        <p:spPr>
          <a:xfrm>
            <a:off x="3815929" y="6225431"/>
            <a:ext cx="1510600" cy="461665"/>
          </a:xfrm>
          <a:prstGeom prst="rect">
            <a:avLst/>
          </a:prstGeom>
          <a:noFill/>
        </p:spPr>
        <p:txBody>
          <a:bodyPr wrap="none" rtlCol="0">
            <a:spAutoFit/>
          </a:bodyPr>
          <a:lstStyle/>
          <a:p>
            <a:pPr algn="ctr"/>
            <a:r>
              <a:rPr lang="en-US" sz="2400" dirty="0" smtClean="0">
                <a:solidFill>
                  <a:srgbClr val="FF00FF"/>
                </a:solidFill>
              </a:rPr>
              <a:t>Susan (PA)</a:t>
            </a:r>
            <a:endParaRPr lang="en-US" sz="2400" dirty="0">
              <a:solidFill>
                <a:srgbClr val="FF00FF"/>
              </a:solidFill>
            </a:endParaRPr>
          </a:p>
        </p:txBody>
      </p:sp>
      <p:sp>
        <p:nvSpPr>
          <p:cNvPr id="15" name="TextBox 14"/>
          <p:cNvSpPr txBox="1"/>
          <p:nvPr/>
        </p:nvSpPr>
        <p:spPr>
          <a:xfrm>
            <a:off x="937030" y="6107555"/>
            <a:ext cx="1239342" cy="461665"/>
          </a:xfrm>
          <a:prstGeom prst="rect">
            <a:avLst/>
          </a:prstGeom>
          <a:noFill/>
        </p:spPr>
        <p:txBody>
          <a:bodyPr wrap="none" rtlCol="0">
            <a:spAutoFit/>
          </a:bodyPr>
          <a:lstStyle/>
          <a:p>
            <a:pPr algn="ctr"/>
            <a:r>
              <a:rPr lang="en-US" sz="2400" dirty="0" smtClean="0">
                <a:solidFill>
                  <a:srgbClr val="FF00FF"/>
                </a:solidFill>
              </a:rPr>
              <a:t>Sue (CA)</a:t>
            </a:r>
            <a:endParaRPr lang="en-US" sz="2400" dirty="0">
              <a:solidFill>
                <a:srgbClr val="FF00FF"/>
              </a:solidFill>
            </a:endParaRPr>
          </a:p>
        </p:txBody>
      </p:sp>
      <p:sp>
        <p:nvSpPr>
          <p:cNvPr id="16" name="TextBox 15"/>
          <p:cNvSpPr txBox="1"/>
          <p:nvPr/>
        </p:nvSpPr>
        <p:spPr>
          <a:xfrm>
            <a:off x="6557511" y="6225431"/>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
        <p:nvSpPr>
          <p:cNvPr id="17" name="TextBox 16"/>
          <p:cNvSpPr txBox="1"/>
          <p:nvPr/>
        </p:nvSpPr>
        <p:spPr>
          <a:xfrm>
            <a:off x="6391149" y="2746545"/>
            <a:ext cx="1987143" cy="461665"/>
          </a:xfrm>
          <a:prstGeom prst="rect">
            <a:avLst/>
          </a:prstGeom>
          <a:noFill/>
        </p:spPr>
        <p:txBody>
          <a:bodyPr wrap="none" rtlCol="0">
            <a:spAutoFit/>
          </a:bodyPr>
          <a:lstStyle/>
          <a:p>
            <a:pPr algn="ctr"/>
            <a:r>
              <a:rPr lang="en-US" sz="2400" dirty="0" smtClean="0">
                <a:solidFill>
                  <a:srgbClr val="FF00FF"/>
                </a:solidFill>
              </a:rPr>
              <a:t>Mazen (Egypt)</a:t>
            </a:r>
            <a:endParaRPr lang="en-US" sz="2400" dirty="0">
              <a:solidFill>
                <a:srgbClr val="FF00FF"/>
              </a:solidFill>
            </a:endParaRPr>
          </a:p>
        </p:txBody>
      </p:sp>
    </p:spTree>
    <p:extLst>
      <p:ext uri="{BB962C8B-B14F-4D97-AF65-F5344CB8AC3E}">
        <p14:creationId xmlns:p14="http://schemas.microsoft.com/office/powerpoint/2010/main" val="1088749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99626"/>
            <a:ext cx="6877711" cy="4868569"/>
          </a:xfrm>
          <a:prstGeom prst="rect">
            <a:avLst/>
          </a:prstGeom>
        </p:spPr>
      </p:pic>
      <p:pic>
        <p:nvPicPr>
          <p:cNvPr id="6" name="Picture 5"/>
          <p:cNvPicPr>
            <a:picLocks noChangeAspect="1"/>
          </p:cNvPicPr>
          <p:nvPr/>
        </p:nvPicPr>
        <p:blipFill>
          <a:blip r:embed="rId4"/>
          <a:stretch>
            <a:fillRect/>
          </a:stretch>
        </p:blipFill>
        <p:spPr>
          <a:xfrm>
            <a:off x="6982214" y="1460500"/>
            <a:ext cx="2069189" cy="3103783"/>
          </a:xfrm>
          <a:prstGeom prst="rect">
            <a:avLst/>
          </a:prstGeom>
        </p:spPr>
      </p:pic>
      <p:sp>
        <p:nvSpPr>
          <p:cNvPr id="8" name="TextBox 7"/>
          <p:cNvSpPr txBox="1"/>
          <p:nvPr/>
        </p:nvSpPr>
        <p:spPr>
          <a:xfrm>
            <a:off x="7113096" y="4730463"/>
            <a:ext cx="1820781" cy="461665"/>
          </a:xfrm>
          <a:prstGeom prst="rect">
            <a:avLst/>
          </a:prstGeom>
          <a:noFill/>
        </p:spPr>
        <p:txBody>
          <a:bodyPr wrap="none" rtlCol="0">
            <a:spAutoFit/>
          </a:bodyPr>
          <a:lstStyle/>
          <a:p>
            <a:pPr algn="ctr"/>
            <a:r>
              <a:rPr lang="en-US" sz="2400" dirty="0" smtClean="0">
                <a:solidFill>
                  <a:srgbClr val="FF00FF"/>
                </a:solidFill>
              </a:rPr>
              <a:t>Mauro (Italy)</a:t>
            </a:r>
            <a:endParaRPr lang="en-US" sz="2400" dirty="0">
              <a:solidFill>
                <a:srgbClr val="FF00FF"/>
              </a:solidFill>
            </a:endParaRPr>
          </a:p>
        </p:txBody>
      </p:sp>
    </p:spTree>
    <p:extLst>
      <p:ext uri="{BB962C8B-B14F-4D97-AF65-F5344CB8AC3E}">
        <p14:creationId xmlns:p14="http://schemas.microsoft.com/office/powerpoint/2010/main" val="1649170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0682" y="1201099"/>
            <a:ext cx="7783877" cy="4247317"/>
          </a:xfrm>
          <a:prstGeom prst="rect">
            <a:avLst/>
          </a:prstGeom>
          <a:noFill/>
        </p:spPr>
        <p:txBody>
          <a:bodyPr wrap="none" rtlCol="0">
            <a:spAutoFit/>
          </a:bodyPr>
          <a:lstStyle/>
          <a:p>
            <a:r>
              <a:rPr lang="en-US" sz="5400" dirty="0" smtClean="0">
                <a:solidFill>
                  <a:srgbClr val="FFFF00"/>
                </a:solidFill>
              </a:rPr>
              <a:t>Start Class: 31343</a:t>
            </a:r>
          </a:p>
          <a:p>
            <a:r>
              <a:rPr lang="en-US" sz="5400" dirty="0" smtClean="0">
                <a:solidFill>
                  <a:srgbClr val="FFFF00"/>
                </a:solidFill>
              </a:rPr>
              <a:t>Finish Class: 12804  </a:t>
            </a:r>
            <a:r>
              <a:rPr lang="en-US" sz="5400" dirty="0" smtClean="0">
                <a:solidFill>
                  <a:srgbClr val="FF6600"/>
                </a:solidFill>
              </a:rPr>
              <a:t>(41%)</a:t>
            </a:r>
          </a:p>
          <a:p>
            <a:endParaRPr lang="en-US" sz="5400" dirty="0" smtClean="0"/>
          </a:p>
          <a:p>
            <a:r>
              <a:rPr lang="en-US" sz="5400" dirty="0">
                <a:solidFill>
                  <a:schemeClr val="tx1">
                    <a:lumMod val="65000"/>
                  </a:schemeClr>
                </a:solidFill>
              </a:rPr>
              <a:t>Enrollment:  </a:t>
            </a:r>
            <a:r>
              <a:rPr lang="en-US" sz="5400" dirty="0" smtClean="0">
                <a:solidFill>
                  <a:schemeClr val="tx1">
                    <a:lumMod val="65000"/>
                  </a:schemeClr>
                </a:solidFill>
              </a:rPr>
              <a:t>139375</a:t>
            </a:r>
          </a:p>
          <a:p>
            <a:r>
              <a:rPr lang="en-US" sz="5400" dirty="0">
                <a:solidFill>
                  <a:schemeClr val="tx1">
                    <a:lumMod val="65000"/>
                  </a:schemeClr>
                </a:solidFill>
              </a:rPr>
              <a:t>Attend One Lecture: </a:t>
            </a:r>
            <a:r>
              <a:rPr lang="en-US" sz="5400" dirty="0" smtClean="0">
                <a:solidFill>
                  <a:schemeClr val="tx1">
                    <a:lumMod val="65000"/>
                  </a:schemeClr>
                </a:solidFill>
              </a:rPr>
              <a:t>53958</a:t>
            </a:r>
            <a:endParaRPr lang="en-US" sz="5400" dirty="0">
              <a:solidFill>
                <a:schemeClr val="tx1">
                  <a:lumMod val="65000"/>
                </a:schemeClr>
              </a:solidFill>
            </a:endParaRPr>
          </a:p>
        </p:txBody>
      </p:sp>
    </p:spTree>
    <p:extLst>
      <p:ext uri="{BB962C8B-B14F-4D97-AF65-F5344CB8AC3E}">
        <p14:creationId xmlns:p14="http://schemas.microsoft.com/office/powerpoint/2010/main" val="4066706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17418"/>
          </a:xfrm>
        </p:spPr>
        <p:txBody>
          <a:bodyPr>
            <a:normAutofit/>
          </a:bodyPr>
          <a:lstStyle/>
          <a:p>
            <a:r>
              <a:rPr lang="en-US" sz="5400" dirty="0" smtClean="0"/>
              <a:t>I would like to teach the </a:t>
            </a:r>
            <a:r>
              <a:rPr lang="en-US" sz="5400" i="1" dirty="0" smtClean="0">
                <a:solidFill>
                  <a:srgbClr val="FFFF00"/>
                </a:solidFill>
              </a:rPr>
              <a:t>World</a:t>
            </a:r>
            <a:r>
              <a:rPr lang="en-US" sz="5400" dirty="0" smtClean="0">
                <a:solidFill>
                  <a:srgbClr val="FFFF00"/>
                </a:solidFill>
              </a:rPr>
              <a:t> </a:t>
            </a:r>
            <a:r>
              <a:rPr lang="en-US" sz="5400" dirty="0" smtClean="0"/>
              <a:t>to think </a:t>
            </a:r>
            <a:r>
              <a:rPr lang="en-US" sz="5400" dirty="0" smtClean="0">
                <a:solidFill>
                  <a:srgbClr val="CCFFCC"/>
                </a:solidFill>
              </a:rPr>
              <a:t>Computationally</a:t>
            </a:r>
            <a:r>
              <a:rPr lang="en-US" sz="5400" dirty="0" smtClean="0"/>
              <a:t>.</a:t>
            </a:r>
            <a:endParaRPr lang="en-US" sz="5400" dirty="0"/>
          </a:p>
        </p:txBody>
      </p:sp>
    </p:spTree>
    <p:extLst>
      <p:ext uri="{BB962C8B-B14F-4D97-AF65-F5344CB8AC3E}">
        <p14:creationId xmlns:p14="http://schemas.microsoft.com/office/powerpoint/2010/main" val="446861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29" y="717899"/>
            <a:ext cx="3349238" cy="4818202"/>
          </a:xfrm>
          <a:prstGeom prst="rect">
            <a:avLst/>
          </a:prstGeom>
        </p:spPr>
      </p:pic>
      <p:pic>
        <p:nvPicPr>
          <p:cNvPr id="2" name="Picture 1" descr="PY4INF_O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420" y="717900"/>
            <a:ext cx="4613873" cy="4818202"/>
          </a:xfrm>
          <a:prstGeom prst="rect">
            <a:avLst/>
          </a:prstGeom>
        </p:spPr>
      </p:pic>
      <p:sp>
        <p:nvSpPr>
          <p:cNvPr id="3" name="TextBox 2"/>
          <p:cNvSpPr txBox="1"/>
          <p:nvPr/>
        </p:nvSpPr>
        <p:spPr>
          <a:xfrm>
            <a:off x="3078486" y="6171165"/>
            <a:ext cx="2976521" cy="369332"/>
          </a:xfrm>
          <a:prstGeom prst="rect">
            <a:avLst/>
          </a:prstGeom>
          <a:noFill/>
        </p:spPr>
        <p:txBody>
          <a:bodyPr wrap="none" rtlCol="0">
            <a:spAutoFit/>
          </a:bodyPr>
          <a:lstStyle/>
          <a:p>
            <a:r>
              <a:rPr lang="en-US" dirty="0" smtClean="0">
                <a:solidFill>
                  <a:srgbClr val="FFFF00"/>
                </a:solidFill>
              </a:rPr>
              <a:t>http://</a:t>
            </a:r>
            <a:r>
              <a:rPr lang="en-US" dirty="0" err="1" smtClean="0">
                <a:solidFill>
                  <a:srgbClr val="FFFF00"/>
                </a:solidFill>
              </a:rPr>
              <a:t>www.pythonlearn.com</a:t>
            </a:r>
            <a:endParaRPr lang="en-US" dirty="0">
              <a:solidFill>
                <a:srgbClr val="FFFF00"/>
              </a:solidFill>
            </a:endParaRPr>
          </a:p>
        </p:txBody>
      </p:sp>
    </p:spTree>
    <p:extLst>
      <p:ext uri="{BB962C8B-B14F-4D97-AF65-F5344CB8AC3E}">
        <p14:creationId xmlns:p14="http://schemas.microsoft.com/office/powerpoint/2010/main" val="1168676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Y4INF_Variab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169920"/>
          </a:xfrm>
          <a:prstGeom prst="rect">
            <a:avLst/>
          </a:prstGeom>
        </p:spPr>
      </p:pic>
      <p:pic>
        <p:nvPicPr>
          <p:cNvPr id="5" name="Picture 4" descr="MOOC_Gradu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658" y="3386494"/>
            <a:ext cx="6819605" cy="3471506"/>
          </a:xfrm>
          <a:prstGeom prst="rect">
            <a:avLst/>
          </a:prstGeom>
        </p:spPr>
      </p:pic>
    </p:spTree>
    <p:extLst>
      <p:ext uri="{BB962C8B-B14F-4D97-AF65-F5344CB8AC3E}">
        <p14:creationId xmlns:p14="http://schemas.microsoft.com/office/powerpoint/2010/main" val="3303894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805" y="786928"/>
            <a:ext cx="8172482" cy="5078314"/>
          </a:xfrm>
          <a:prstGeom prst="rect">
            <a:avLst/>
          </a:prstGeom>
          <a:noFill/>
        </p:spPr>
        <p:txBody>
          <a:bodyPr wrap="square" rtlCol="0">
            <a:spAutoFit/>
          </a:bodyPr>
          <a:lstStyle/>
          <a:p>
            <a:pPr algn="ctr"/>
            <a:r>
              <a:rPr lang="en-US" sz="3600" dirty="0" smtClean="0"/>
              <a:t>Is there a course that could be developed that would improve understanding of technology across the board to prepare people for the good jobs in the 21</a:t>
            </a:r>
            <a:r>
              <a:rPr lang="en-US" sz="3600" baseline="30000" dirty="0" smtClean="0"/>
              <a:t>st</a:t>
            </a:r>
            <a:r>
              <a:rPr lang="en-US" sz="3600" dirty="0" smtClean="0"/>
              <a:t> century?</a:t>
            </a:r>
          </a:p>
          <a:p>
            <a:pPr algn="ctr"/>
            <a:endParaRPr lang="en-US" sz="3600" dirty="0"/>
          </a:p>
          <a:p>
            <a:pPr algn="ctr"/>
            <a:r>
              <a:rPr lang="en-US" sz="3600" dirty="0" smtClean="0"/>
              <a:t>Is there one class that should be </a:t>
            </a:r>
            <a:r>
              <a:rPr lang="en-US" sz="3600" i="1" dirty="0" smtClean="0"/>
              <a:t>required</a:t>
            </a:r>
            <a:r>
              <a:rPr lang="en-US" sz="3600" dirty="0" smtClean="0"/>
              <a:t> </a:t>
            </a:r>
            <a:r>
              <a:rPr lang="en-US" sz="3600" i="1" dirty="0" smtClean="0"/>
              <a:t>for every student </a:t>
            </a:r>
            <a:r>
              <a:rPr lang="en-US" sz="3600" dirty="0" smtClean="0"/>
              <a:t>in high school and college?</a:t>
            </a:r>
            <a:endParaRPr lang="en-US" sz="3600" dirty="0"/>
          </a:p>
        </p:txBody>
      </p:sp>
    </p:spTree>
    <p:extLst>
      <p:ext uri="{BB962C8B-B14F-4D97-AF65-F5344CB8AC3E}">
        <p14:creationId xmlns:p14="http://schemas.microsoft.com/office/powerpoint/2010/main" val="4177872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900"/>
            <a:ext cx="9144000" cy="6679335"/>
          </a:xfrm>
          <a:prstGeom prst="rect">
            <a:avLst/>
          </a:prstGeom>
        </p:spPr>
      </p:pic>
    </p:spTree>
    <p:extLst>
      <p:ext uri="{BB962C8B-B14F-4D97-AF65-F5344CB8AC3E}">
        <p14:creationId xmlns:p14="http://schemas.microsoft.com/office/powerpoint/2010/main" val="2292644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900" y="0"/>
            <a:ext cx="8952887" cy="6858000"/>
          </a:xfrm>
          <a:prstGeom prst="rect">
            <a:avLst/>
          </a:prstGeom>
        </p:spPr>
      </p:pic>
    </p:spTree>
    <p:extLst>
      <p:ext uri="{BB962C8B-B14F-4D97-AF65-F5344CB8AC3E}">
        <p14:creationId xmlns:p14="http://schemas.microsoft.com/office/powerpoint/2010/main" val="1963767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okCoverPreviewFro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192" y="911179"/>
            <a:ext cx="3349238" cy="4818202"/>
          </a:xfrm>
          <a:prstGeom prst="rect">
            <a:avLst/>
          </a:prstGeom>
        </p:spPr>
      </p:pic>
      <p:pic>
        <p:nvPicPr>
          <p:cNvPr id="6" name="Picture 5" descr="PY4INF_Copyr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8" y="4310557"/>
            <a:ext cx="8200092" cy="1865039"/>
          </a:xfrm>
          <a:prstGeom prst="rect">
            <a:avLst/>
          </a:prstGeom>
        </p:spPr>
      </p:pic>
    </p:spTree>
    <p:extLst>
      <p:ext uri="{BB962C8B-B14F-4D97-AF65-F5344CB8AC3E}">
        <p14:creationId xmlns:p14="http://schemas.microsoft.com/office/powerpoint/2010/main" val="2403923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2270"/>
          <a:stretch/>
        </p:blipFill>
        <p:spPr>
          <a:xfrm>
            <a:off x="498056" y="552226"/>
            <a:ext cx="5230964" cy="3038119"/>
          </a:xfrm>
          <a:prstGeom prst="rect">
            <a:avLst/>
          </a:prstGeom>
        </p:spPr>
      </p:pic>
      <p:pic>
        <p:nvPicPr>
          <p:cNvPr id="5" name="Picture 4"/>
          <p:cNvPicPr>
            <a:picLocks noChangeAspect="1"/>
          </p:cNvPicPr>
          <p:nvPr/>
        </p:nvPicPr>
        <p:blipFill>
          <a:blip r:embed="rId3"/>
          <a:stretch>
            <a:fillRect/>
          </a:stretch>
        </p:blipFill>
        <p:spPr>
          <a:xfrm>
            <a:off x="3570073" y="3216736"/>
            <a:ext cx="5329882" cy="2964910"/>
          </a:xfrm>
          <a:prstGeom prst="rect">
            <a:avLst/>
          </a:prstGeom>
        </p:spPr>
      </p:pic>
      <p:sp>
        <p:nvSpPr>
          <p:cNvPr id="7" name="Rectangle 6"/>
          <p:cNvSpPr/>
          <p:nvPr/>
        </p:nvSpPr>
        <p:spPr>
          <a:xfrm>
            <a:off x="3570073" y="6322116"/>
            <a:ext cx="5329882"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www.youtube.com</a:t>
            </a:r>
            <a:r>
              <a:rPr lang="en-US" dirty="0">
                <a:solidFill>
                  <a:srgbClr val="FFFF00"/>
                </a:solidFill>
              </a:rPr>
              <a:t>/</a:t>
            </a:r>
            <a:r>
              <a:rPr lang="en-US" dirty="0" err="1">
                <a:solidFill>
                  <a:srgbClr val="FFFF00"/>
                </a:solidFill>
              </a:rPr>
              <a:t>watch?v</a:t>
            </a:r>
            <a:r>
              <a:rPr lang="en-US" dirty="0">
                <a:solidFill>
                  <a:srgbClr val="FFFF00"/>
                </a:solidFill>
              </a:rPr>
              <a:t>=VY-Ogkc7Mnw</a:t>
            </a:r>
          </a:p>
        </p:txBody>
      </p:sp>
    </p:spTree>
    <p:extLst>
      <p:ext uri="{BB962C8B-B14F-4D97-AF65-F5344CB8AC3E}">
        <p14:creationId xmlns:p14="http://schemas.microsoft.com/office/powerpoint/2010/main" val="26111460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6732" y="6400614"/>
            <a:ext cx="6134970"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Eight_queens_puzzle</a:t>
            </a:r>
            <a:endParaRPr lang="en-US" dirty="0">
              <a:solidFill>
                <a:srgbClr val="FFFF00"/>
              </a:solidFill>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331" y="427978"/>
            <a:ext cx="5054600" cy="5549900"/>
          </a:xfrm>
          <a:prstGeom prst="rect">
            <a:avLst/>
          </a:prstGeom>
        </p:spPr>
      </p:pic>
    </p:spTree>
    <p:extLst>
      <p:ext uri="{BB962C8B-B14F-4D97-AF65-F5344CB8AC3E}">
        <p14:creationId xmlns:p14="http://schemas.microsoft.com/office/powerpoint/2010/main" val="28082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303252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cxnSp>
        <p:nvCxnSpPr>
          <p:cNvPr id="10" name="Straight Arrow Connector 9"/>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274614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eroi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 y="165668"/>
            <a:ext cx="8652585" cy="6489439"/>
          </a:xfrm>
          <a:prstGeom prst="rect">
            <a:avLst/>
          </a:prstGeom>
        </p:spPr>
      </p:pic>
      <p:sp>
        <p:nvSpPr>
          <p:cNvPr id="5" name="Right Triangle 4"/>
          <p:cNvSpPr/>
          <p:nvPr/>
        </p:nvSpPr>
        <p:spPr>
          <a:xfrm>
            <a:off x="4100046" y="2816369"/>
            <a:ext cx="2471072" cy="1187293"/>
          </a:xfrm>
          <a:prstGeom prst="rtTriangle">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886102" y="3357331"/>
            <a:ext cx="1099580" cy="584776"/>
          </a:xfrm>
          <a:prstGeom prst="rect">
            <a:avLst/>
          </a:prstGeom>
          <a:noFill/>
        </p:spPr>
        <p:txBody>
          <a:bodyPr wrap="none" rtlCol="0">
            <a:spAutoFit/>
          </a:bodyPr>
          <a:lstStyle/>
          <a:p>
            <a:r>
              <a:rPr lang="en-US" sz="3200" dirty="0" err="1" smtClean="0">
                <a:solidFill>
                  <a:schemeClr val="accent5"/>
                </a:solidFill>
              </a:rPr>
              <a:t>cos</a:t>
            </a:r>
            <a:r>
              <a:rPr lang="en-US" sz="3200" dirty="0" smtClean="0">
                <a:solidFill>
                  <a:schemeClr val="accent5"/>
                </a:solidFill>
              </a:rPr>
              <a:t>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7" name="TextBox 6"/>
          <p:cNvSpPr txBox="1"/>
          <p:nvPr/>
        </p:nvSpPr>
        <p:spPr>
          <a:xfrm>
            <a:off x="5047945" y="3937008"/>
            <a:ext cx="1019430" cy="584776"/>
          </a:xfrm>
          <a:prstGeom prst="rect">
            <a:avLst/>
          </a:prstGeom>
          <a:noFill/>
        </p:spPr>
        <p:txBody>
          <a:bodyPr wrap="none" rtlCol="0">
            <a:spAutoFit/>
          </a:bodyPr>
          <a:lstStyle/>
          <a:p>
            <a:r>
              <a:rPr lang="en-US" sz="3200" dirty="0" smtClean="0">
                <a:solidFill>
                  <a:schemeClr val="accent5"/>
                </a:solidFill>
              </a:rPr>
              <a:t>sin </a:t>
            </a:r>
            <a:r>
              <a:rPr lang="el-GR" sz="3200" dirty="0" smtClean="0">
                <a:solidFill>
                  <a:schemeClr val="accent5"/>
                </a:solidFill>
              </a:rPr>
              <a:t>Θ</a:t>
            </a:r>
            <a:r>
              <a:rPr lang="en-US" sz="3200" dirty="0" smtClean="0">
                <a:solidFill>
                  <a:schemeClr val="accent5"/>
                </a:solidFill>
              </a:rPr>
              <a:t> </a:t>
            </a:r>
            <a:endParaRPr lang="en-US" sz="3200" dirty="0">
              <a:solidFill>
                <a:schemeClr val="accent5"/>
              </a:solidFill>
            </a:endParaRPr>
          </a:p>
        </p:txBody>
      </p:sp>
      <p:sp>
        <p:nvSpPr>
          <p:cNvPr id="8" name="TextBox 7"/>
          <p:cNvSpPr txBox="1"/>
          <p:nvPr/>
        </p:nvSpPr>
        <p:spPr>
          <a:xfrm>
            <a:off x="4100046" y="2849594"/>
            <a:ext cx="490339" cy="646331"/>
          </a:xfrm>
          <a:prstGeom prst="rect">
            <a:avLst/>
          </a:prstGeom>
          <a:noFill/>
        </p:spPr>
        <p:txBody>
          <a:bodyPr wrap="none" rtlCol="0">
            <a:spAutoFit/>
          </a:bodyPr>
          <a:lstStyle/>
          <a:p>
            <a:r>
              <a:rPr lang="el-GR" sz="3600" dirty="0" smtClean="0"/>
              <a:t>Θ</a:t>
            </a:r>
            <a:r>
              <a:rPr lang="en-US" sz="3600" dirty="0" smtClean="0"/>
              <a:t> </a:t>
            </a:r>
            <a:endParaRPr lang="en-US" sz="3600" dirty="0"/>
          </a:p>
        </p:txBody>
      </p:sp>
      <p:cxnSp>
        <p:nvCxnSpPr>
          <p:cNvPr id="10" name="Straight Arrow Connector 9"/>
          <p:cNvCxnSpPr>
            <a:stCxn id="5" idx="0"/>
            <a:endCxn id="5" idx="4"/>
          </p:cNvCxnSpPr>
          <p:nvPr/>
        </p:nvCxnSpPr>
        <p:spPr>
          <a:xfrm>
            <a:off x="4100046" y="2816369"/>
            <a:ext cx="2471072" cy="1187293"/>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47945" y="2739590"/>
            <a:ext cx="1523173" cy="584776"/>
          </a:xfrm>
          <a:prstGeom prst="rect">
            <a:avLst/>
          </a:prstGeom>
          <a:noFill/>
        </p:spPr>
        <p:txBody>
          <a:bodyPr wrap="none" rtlCol="0">
            <a:spAutoFit/>
          </a:bodyPr>
          <a:lstStyle/>
          <a:p>
            <a:r>
              <a:rPr lang="en-US" sz="3200" dirty="0" smtClean="0">
                <a:solidFill>
                  <a:schemeClr val="accent2"/>
                </a:solidFill>
              </a:rPr>
              <a:t>Velocity</a:t>
            </a:r>
            <a:endParaRPr lang="en-US" sz="3200" dirty="0">
              <a:solidFill>
                <a:schemeClr val="accent2"/>
              </a:solidFill>
            </a:endParaRPr>
          </a:p>
        </p:txBody>
      </p:sp>
      <p:sp>
        <p:nvSpPr>
          <p:cNvPr id="13" name="Rectangle 12"/>
          <p:cNvSpPr/>
          <p:nvPr/>
        </p:nvSpPr>
        <p:spPr>
          <a:xfrm>
            <a:off x="1533335" y="6502018"/>
            <a:ext cx="6615073"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/wiki/Asteroids_(</a:t>
            </a:r>
            <a:r>
              <a:rPr lang="en-US" dirty="0" err="1">
                <a:solidFill>
                  <a:srgbClr val="FFFF00"/>
                </a:solidFill>
              </a:rPr>
              <a:t>video_game</a:t>
            </a:r>
            <a:r>
              <a:rPr lang="en-US" dirty="0">
                <a:solidFill>
                  <a:srgbClr val="FFFF00"/>
                </a:solidFill>
              </a:rPr>
              <a:t>)</a:t>
            </a:r>
          </a:p>
        </p:txBody>
      </p:sp>
    </p:spTree>
    <p:extLst>
      <p:ext uri="{BB962C8B-B14F-4D97-AF65-F5344CB8AC3E}">
        <p14:creationId xmlns:p14="http://schemas.microsoft.com/office/powerpoint/2010/main" val="448671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0976" y="6303546"/>
            <a:ext cx="5845068" cy="369332"/>
          </a:xfrm>
          <a:prstGeom prst="rect">
            <a:avLst/>
          </a:prstGeom>
        </p:spPr>
        <p:txBody>
          <a:bodyPr wrap="square">
            <a:spAutoFit/>
          </a:bodyPr>
          <a:lstStyle/>
          <a:p>
            <a:pPr algn="ctr"/>
            <a:r>
              <a:rPr lang="en-US" dirty="0">
                <a:solidFill>
                  <a:srgbClr val="FFFF00"/>
                </a:solidFill>
              </a:rPr>
              <a:t>http://</a:t>
            </a:r>
            <a:r>
              <a:rPr lang="en-US" dirty="0" err="1">
                <a:solidFill>
                  <a:srgbClr val="FFFF00"/>
                </a:solidFill>
              </a:rPr>
              <a:t>en.wikipedia.org</a:t>
            </a:r>
            <a:r>
              <a:rPr lang="en-US" dirty="0">
                <a:solidFill>
                  <a:srgbClr val="FFFF00"/>
                </a:solidFill>
              </a:rPr>
              <a:t>/wiki/</a:t>
            </a:r>
            <a:r>
              <a:rPr lang="en-US" dirty="0" err="1">
                <a:solidFill>
                  <a:srgbClr val="FFFF00"/>
                </a:solidFill>
              </a:rPr>
              <a:t>Liberal_arts_education</a:t>
            </a:r>
            <a:endParaRPr lang="en-US" dirty="0">
              <a:solidFill>
                <a:srgbClr val="FFFF00"/>
              </a:solidFill>
            </a:endParaRPr>
          </a:p>
        </p:txBody>
      </p:sp>
      <p:sp>
        <p:nvSpPr>
          <p:cNvPr id="5" name="TextBox 4"/>
          <p:cNvSpPr txBox="1"/>
          <p:nvPr/>
        </p:nvSpPr>
        <p:spPr>
          <a:xfrm>
            <a:off x="919318" y="718011"/>
            <a:ext cx="3879169" cy="5016757"/>
          </a:xfrm>
          <a:prstGeom prst="rect">
            <a:avLst/>
          </a:prstGeom>
          <a:noFill/>
        </p:spPr>
        <p:txBody>
          <a:bodyPr wrap="square" rtlCol="0">
            <a:spAutoFit/>
          </a:bodyPr>
          <a:lstStyle/>
          <a:p>
            <a:r>
              <a:rPr lang="en-US" sz="3200" dirty="0"/>
              <a:t>The liberal arts (Latin: </a:t>
            </a:r>
            <a:r>
              <a:rPr lang="en-US" sz="3200" dirty="0" err="1"/>
              <a:t>artes</a:t>
            </a:r>
            <a:r>
              <a:rPr lang="en-US" sz="3200" dirty="0"/>
              <a:t> </a:t>
            </a:r>
            <a:r>
              <a:rPr lang="en-US" sz="3200" dirty="0" err="1"/>
              <a:t>liberales</a:t>
            </a:r>
            <a:r>
              <a:rPr lang="en-US" sz="3200" dirty="0"/>
              <a:t>) are those subjects or </a:t>
            </a:r>
            <a:r>
              <a:rPr lang="en-US" sz="3200" dirty="0">
                <a:solidFill>
                  <a:srgbClr val="3366FF"/>
                </a:solidFill>
              </a:rPr>
              <a:t>skills</a:t>
            </a:r>
            <a:r>
              <a:rPr lang="en-US" sz="3200" dirty="0"/>
              <a:t> that in classical antiquity were considered </a:t>
            </a:r>
            <a:r>
              <a:rPr lang="en-US" sz="3200" dirty="0">
                <a:solidFill>
                  <a:srgbClr val="3366FF"/>
                </a:solidFill>
              </a:rPr>
              <a:t>essential for a free person</a:t>
            </a:r>
            <a:r>
              <a:rPr lang="en-US" sz="3200" dirty="0"/>
              <a:t> (a citizen) to know in order to </a:t>
            </a:r>
            <a:r>
              <a:rPr lang="en-US" sz="3200" dirty="0">
                <a:solidFill>
                  <a:srgbClr val="3366FF"/>
                </a:solidFill>
              </a:rPr>
              <a:t>take an active part in civic life</a:t>
            </a:r>
          </a:p>
        </p:txBody>
      </p:sp>
      <p:pic>
        <p:nvPicPr>
          <p:cNvPr id="6" name="Picture 5" descr="Septem-artes-liberales_Herrad-von-Landsberg_Hortus-deliciarum_11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22" y="828458"/>
            <a:ext cx="3614571" cy="4745608"/>
          </a:xfrm>
          <a:prstGeom prst="rect">
            <a:avLst/>
          </a:prstGeom>
        </p:spPr>
      </p:pic>
    </p:spTree>
    <p:extLst>
      <p:ext uri="{BB962C8B-B14F-4D97-AF65-F5344CB8AC3E}">
        <p14:creationId xmlns:p14="http://schemas.microsoft.com/office/powerpoint/2010/main" val="202585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0310" y="6351555"/>
            <a:ext cx="2173229" cy="369332"/>
          </a:xfrm>
          <a:prstGeom prst="rect">
            <a:avLst/>
          </a:prstGeom>
        </p:spPr>
        <p:txBody>
          <a:bodyPr wrap="none">
            <a:spAutoFit/>
          </a:bodyPr>
          <a:lstStyle/>
          <a:p>
            <a:r>
              <a:rPr lang="en-US" dirty="0"/>
              <a:t>http://</a:t>
            </a:r>
            <a:r>
              <a:rPr lang="en-US" dirty="0" err="1"/>
              <a:t>code.org</a:t>
            </a:r>
            <a:r>
              <a:rPr lang="en-US" dirty="0"/>
              <a:t>/stats</a:t>
            </a:r>
          </a:p>
        </p:txBody>
      </p:sp>
      <p:pic>
        <p:nvPicPr>
          <p:cNvPr id="5" name="Picture 4" descr="BbEQR5xIMAAKWf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833" y="334312"/>
            <a:ext cx="5306950" cy="5423685"/>
          </a:xfrm>
          <a:prstGeom prst="rect">
            <a:avLst/>
          </a:prstGeom>
        </p:spPr>
      </p:pic>
    </p:spTree>
    <p:extLst>
      <p:ext uri="{BB962C8B-B14F-4D97-AF65-F5344CB8AC3E}">
        <p14:creationId xmlns:p14="http://schemas.microsoft.com/office/powerpoint/2010/main" val="1362904797"/>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1149</TotalTime>
  <Words>436</Words>
  <Application>Microsoft Macintosh PowerPoint</Application>
  <PresentationFormat>On-screen Show (4:3)</PresentationFormat>
  <Paragraphs>103</Paragraphs>
  <Slides>33</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Calibri</vt:lpstr>
      <vt:lpstr>Arial</vt:lpstr>
      <vt:lpstr>Black</vt:lpstr>
      <vt:lpstr>I’d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Programs for Humans</vt:lpstr>
      <vt:lpstr>Errors in Programs for Humans</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would like to teach the World to think Computationally.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Severance</dc:creator>
  <cp:lastModifiedBy>Charles Severance</cp:lastModifiedBy>
  <cp:revision>28</cp:revision>
  <dcterms:created xsi:type="dcterms:W3CDTF">2013-10-27T18:55:02Z</dcterms:created>
  <dcterms:modified xsi:type="dcterms:W3CDTF">2017-04-29T16:45:54Z</dcterms:modified>
</cp:coreProperties>
</file>